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6858000" cx="12192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Quattrocento Sans"/>
      <p:regular r:id="rId16"/>
      <p:bold r:id="rId17"/>
      <p:italic r:id="rId18"/>
      <p:boldItalic r:id="rId19"/>
    </p:embeddedFont>
    <p:embeddedFont>
      <p:font typeface="Arial Black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1" roundtripDataSignature="AMtx7mgzos+FCurGNRCG1PLEGw6UF1kJ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5850DEF-275C-4A7F-8C00-A23EA184C444}">
  <a:tblStyle styleId="{85850DEF-275C-4A7F-8C00-A23EA184C44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rialBlack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customschemas.google.com/relationships/presentationmetadata" Target="metadata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QuattrocentoSans-bold.fntdata"/><Relationship Id="rId16" Type="http://schemas.openxmlformats.org/officeDocument/2006/relationships/font" Target="fonts/QuattrocentoSans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QuattrocentoSans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QuattrocentoSans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9" Type="http://schemas.openxmlformats.org/officeDocument/2006/relationships/image" Target="../media/image2.png"/><Relationship Id="rId5" Type="http://schemas.openxmlformats.org/officeDocument/2006/relationships/image" Target="../media/image12.png"/><Relationship Id="rId6" Type="http://schemas.openxmlformats.org/officeDocument/2006/relationships/image" Target="../media/image19.jpg"/><Relationship Id="rId7" Type="http://schemas.openxmlformats.org/officeDocument/2006/relationships/image" Target="../media/image9.png"/><Relationship Id="rId8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11" Type="http://schemas.openxmlformats.org/officeDocument/2006/relationships/image" Target="../media/image15.png"/><Relationship Id="rId10" Type="http://schemas.openxmlformats.org/officeDocument/2006/relationships/image" Target="../media/image18.png"/><Relationship Id="rId12" Type="http://schemas.openxmlformats.org/officeDocument/2006/relationships/image" Target="../media/image16.png"/><Relationship Id="rId9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14.png"/><Relationship Id="rId8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10" Type="http://schemas.openxmlformats.org/officeDocument/2006/relationships/image" Target="../media/image17.jpg"/><Relationship Id="rId9" Type="http://schemas.openxmlformats.org/officeDocument/2006/relationships/hyperlink" Target="https://t.me/+4x9DgnTaYSU1NTZi" TargetMode="External"/><Relationship Id="rId5" Type="http://schemas.openxmlformats.org/officeDocument/2006/relationships/image" Target="../media/image19.jpg"/><Relationship Id="rId6" Type="http://schemas.openxmlformats.org/officeDocument/2006/relationships/image" Target="../media/image9.png"/><Relationship Id="rId7" Type="http://schemas.openxmlformats.org/officeDocument/2006/relationships/hyperlink" Target="https://github.com/r-isachenko/2022-DGM-Ozon-course" TargetMode="External"/><Relationship Id="rId8" Type="http://schemas.openxmlformats.org/officeDocument/2006/relationships/hyperlink" Target="https://forms.gle/NuWQsSNMepEurPrB7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"/>
          <p:cNvGrpSpPr/>
          <p:nvPr/>
        </p:nvGrpSpPr>
        <p:grpSpPr>
          <a:xfrm>
            <a:off x="1711842" y="0"/>
            <a:ext cx="10480158" cy="6858000"/>
            <a:chOff x="0" y="0"/>
            <a:chExt cx="10480158" cy="6858000"/>
          </a:xfrm>
        </p:grpSpPr>
        <p:pic>
          <p:nvPicPr>
            <p:cNvPr id="89" name="Google Shape;89;p1"/>
            <p:cNvPicPr preferRelativeResize="0"/>
            <p:nvPr/>
          </p:nvPicPr>
          <p:blipFill rotWithShape="1">
            <a:blip r:embed="rId3">
              <a:alphaModFix/>
            </a:blip>
            <a:srcRect b="11883" l="22249" r="12347" t="12028"/>
            <a:stretch/>
          </p:blipFill>
          <p:spPr>
            <a:xfrm>
              <a:off x="0" y="0"/>
              <a:ext cx="10480158" cy="685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0" name="Google Shape;90;p1"/>
            <p:cNvSpPr/>
            <p:nvPr/>
          </p:nvSpPr>
          <p:spPr>
            <a:xfrm>
              <a:off x="0" y="254000"/>
              <a:ext cx="2895600" cy="1511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" name="Google Shape;91;p1"/>
          <p:cNvSpPr txBox="1"/>
          <p:nvPr/>
        </p:nvSpPr>
        <p:spPr>
          <a:xfrm>
            <a:off x="170865" y="1036131"/>
            <a:ext cx="67812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4400" u="none" cap="none" strike="noStrike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41A3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ЛЕКТОР: РОМАН ИСАЧЕНКО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СЕМИНАРИСТ: АЛЕКСАНДР КОЛЕСОВ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"/>
          <p:cNvSpPr/>
          <p:nvPr/>
        </p:nvSpPr>
        <p:spPr>
          <a:xfrm>
            <a:off x="1866900" y="0"/>
            <a:ext cx="10325100" cy="648732"/>
          </a:xfrm>
          <a:prstGeom prst="rect">
            <a:avLst/>
          </a:prstGeom>
          <a:solidFill>
            <a:srgbClr val="041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1"/>
          <p:cNvPicPr preferRelativeResize="0"/>
          <p:nvPr/>
        </p:nvPicPr>
        <p:blipFill rotWithShape="1">
          <a:blip r:embed="rId4">
            <a:alphaModFix/>
          </a:blip>
          <a:srcRect b="49194" l="8404" r="0" t="31874"/>
          <a:stretch/>
        </p:blipFill>
        <p:spPr>
          <a:xfrm>
            <a:off x="0" y="-1978"/>
            <a:ext cx="4393608" cy="64873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170865" y="6234668"/>
            <a:ext cx="60960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СТАРТ КУРСА: 08.02.2022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 b="20648" l="56770" r="13721" t="31718"/>
          <a:stretch/>
        </p:blipFill>
        <p:spPr>
          <a:xfrm>
            <a:off x="243500" y="3725375"/>
            <a:ext cx="1492152" cy="150543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/>
          <p:nvPr/>
        </p:nvSpPr>
        <p:spPr>
          <a:xfrm>
            <a:off x="1866900" y="0"/>
            <a:ext cx="10325100" cy="648732"/>
          </a:xfrm>
          <a:prstGeom prst="rect">
            <a:avLst/>
          </a:prstGeom>
          <a:solidFill>
            <a:srgbClr val="041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"/>
          <p:cNvPicPr preferRelativeResize="0"/>
          <p:nvPr/>
        </p:nvPicPr>
        <p:blipFill rotWithShape="1">
          <a:blip r:embed="rId4">
            <a:alphaModFix/>
          </a:blip>
          <a:srcRect b="49194" l="54067" r="0" t="31931"/>
          <a:stretch/>
        </p:blipFill>
        <p:spPr>
          <a:xfrm>
            <a:off x="-5239" y="1979"/>
            <a:ext cx="2203301" cy="646753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"/>
          <p:cNvSpPr txBox="1"/>
          <p:nvPr/>
        </p:nvSpPr>
        <p:spPr>
          <a:xfrm>
            <a:off x="2121467" y="165603"/>
            <a:ext cx="6781056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О ПРЕПОДАВАТЕЛЯХ И КУРСЕ</a:t>
            </a:r>
            <a:endParaRPr/>
          </a:p>
        </p:txBody>
      </p:sp>
      <p:pic>
        <p:nvPicPr>
          <p:cNvPr id="103" name="Google Shape;103;p2"/>
          <p:cNvPicPr preferRelativeResize="0"/>
          <p:nvPr/>
        </p:nvPicPr>
        <p:blipFill rotWithShape="1">
          <a:blip r:embed="rId4">
            <a:alphaModFix/>
          </a:blip>
          <a:srcRect b="49250" l="51882" r="44345" t="33316"/>
          <a:stretch/>
        </p:blipFill>
        <p:spPr>
          <a:xfrm>
            <a:off x="1701579" y="0"/>
            <a:ext cx="180963" cy="597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 up of a logo&#10;&#10;Description automatically generated" id="104" name="Google Shape;104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7401" y="2826599"/>
            <a:ext cx="208549" cy="20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"/>
          <p:cNvPicPr preferRelativeResize="0"/>
          <p:nvPr/>
        </p:nvPicPr>
        <p:blipFill rotWithShape="1">
          <a:blip r:embed="rId6">
            <a:alphaModFix/>
          </a:blip>
          <a:srcRect b="43049" l="18410" r="10672" t="10967"/>
          <a:stretch/>
        </p:blipFill>
        <p:spPr>
          <a:xfrm>
            <a:off x="336750" y="1089550"/>
            <a:ext cx="1398900" cy="1360200"/>
          </a:xfrm>
          <a:prstGeom prst="teardrop">
            <a:avLst>
              <a:gd fmla="val 69676" name="adj"/>
            </a:avLst>
          </a:prstGeom>
          <a:noFill/>
          <a:ln>
            <a:noFill/>
          </a:ln>
        </p:spPr>
      </p:pic>
      <p:pic>
        <p:nvPicPr>
          <p:cNvPr id="106" name="Google Shape;106;p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92198" y="2434884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792056" y="14547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2069504" y="1459940"/>
            <a:ext cx="34962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Кандидат физико-математических наук,</a:t>
            </a: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преподаватель МФТИ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Разработчик в Yandex,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Служба компьютерного зрения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A close up of a logo&#10;&#10;Description automatically generated" id="109" name="Google Shape;109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867003" y="200240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/>
          <p:nvPr/>
        </p:nvSpPr>
        <p:spPr>
          <a:xfrm>
            <a:off x="1807922" y="1013341"/>
            <a:ext cx="38007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лектор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645943" y="245867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telegram: @roman_isachenko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e-mail: roman.isachenko@phystech.edu</a:t>
            </a:r>
            <a:endParaRPr sz="130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6171650" y="1440700"/>
            <a:ext cx="5526600" cy="45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посвящен современным методам построения генеративных порождающих моделей.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Рассматриваются следующие классы генеративных моделей: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авторегрессионные модели,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скрытых переменных,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нормализационных потоков,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состязательные модели,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диффузионные модели.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Особое внимание уделяется свойствам различных классов генеративных моделей, их взаимосвязям, теоретическим предпосылкам и методам оценивания качества.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Целью курса является знакомство слушателя с широко применяемыми продвинутыми методами глубокого обучения.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сопровождается практическими заданиями, позволяющими на практике понять принципы устройства рассматриваемых моделей.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A close up of a logo&#10;&#10;Description automatically generated" id="113" name="Google Shape;113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7401" y="5559999"/>
            <a:ext cx="208549" cy="20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92198" y="5168284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792056" y="42642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"/>
          <p:cNvSpPr/>
          <p:nvPr/>
        </p:nvSpPr>
        <p:spPr>
          <a:xfrm>
            <a:off x="2069500" y="4326059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(2020)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Исследователь в Skoltech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A close up of a logo&#10;&#10;Description automatically generated" id="117" name="Google Shape;117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867003" y="476875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"/>
          <p:cNvSpPr/>
          <p:nvPr/>
        </p:nvSpPr>
        <p:spPr>
          <a:xfrm>
            <a:off x="1807925" y="3746751"/>
            <a:ext cx="3800700" cy="5175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АЛЕКСАНДР КОЛЕСОВ</a:t>
            </a:r>
            <a:r>
              <a:rPr lang="ru-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семинарист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645943" y="519207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telegram: @kolesov68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e-mail: </a:t>
            </a: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kolesov.as@phystech.edu</a:t>
            </a:r>
            <a:endParaRPr sz="130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6171647" y="1010817"/>
            <a:ext cx="3347286" cy="437001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КОРОТКО О КУРСЕ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"/>
          <p:cNvSpPr/>
          <p:nvPr/>
        </p:nvSpPr>
        <p:spPr>
          <a:xfrm>
            <a:off x="1866900" y="0"/>
            <a:ext cx="10325100" cy="648732"/>
          </a:xfrm>
          <a:prstGeom prst="rect">
            <a:avLst/>
          </a:prstGeom>
          <a:solidFill>
            <a:srgbClr val="041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6" name="Google Shape;126;p3"/>
          <p:cNvPicPr preferRelativeResize="0"/>
          <p:nvPr/>
        </p:nvPicPr>
        <p:blipFill rotWithShape="1">
          <a:blip r:embed="rId3">
            <a:alphaModFix/>
          </a:blip>
          <a:srcRect b="49194" l="54067" r="0" t="31931"/>
          <a:stretch/>
        </p:blipFill>
        <p:spPr>
          <a:xfrm>
            <a:off x="-5239" y="1979"/>
            <a:ext cx="2203301" cy="646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3"/>
          <p:cNvPicPr preferRelativeResize="0"/>
          <p:nvPr/>
        </p:nvPicPr>
        <p:blipFill rotWithShape="1">
          <a:blip r:embed="rId3">
            <a:alphaModFix/>
          </a:blip>
          <a:srcRect b="49250" l="51882" r="44345" t="33316"/>
          <a:stretch/>
        </p:blipFill>
        <p:spPr>
          <a:xfrm>
            <a:off x="1701579" y="0"/>
            <a:ext cx="180963" cy="597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3"/>
          <p:cNvPicPr preferRelativeResize="0"/>
          <p:nvPr/>
        </p:nvPicPr>
        <p:blipFill rotWithShape="1">
          <a:blip r:embed="rId4">
            <a:alphaModFix/>
          </a:blip>
          <a:srcRect b="0" l="0" r="79232" t="14569"/>
          <a:stretch/>
        </p:blipFill>
        <p:spPr>
          <a:xfrm>
            <a:off x="95194" y="4058293"/>
            <a:ext cx="2668911" cy="2545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3"/>
          <p:cNvPicPr preferRelativeResize="0"/>
          <p:nvPr/>
        </p:nvPicPr>
        <p:blipFill rotWithShape="1">
          <a:blip r:embed="rId5">
            <a:alphaModFix/>
          </a:blip>
          <a:srcRect b="13133" l="3001" r="64764" t="14597"/>
          <a:stretch/>
        </p:blipFill>
        <p:spPr>
          <a:xfrm>
            <a:off x="400692" y="964458"/>
            <a:ext cx="2931611" cy="2505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3"/>
          <p:cNvPicPr preferRelativeResize="0"/>
          <p:nvPr/>
        </p:nvPicPr>
        <p:blipFill rotWithShape="1">
          <a:blip r:embed="rId6">
            <a:alphaModFix/>
          </a:blip>
          <a:srcRect b="50802" l="-490" r="46628" t="0"/>
          <a:stretch/>
        </p:blipFill>
        <p:spPr>
          <a:xfrm>
            <a:off x="8097039" y="738237"/>
            <a:ext cx="4111051" cy="19330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3"/>
          <p:cNvPicPr preferRelativeResize="0"/>
          <p:nvPr/>
        </p:nvPicPr>
        <p:blipFill rotWithShape="1">
          <a:blip r:embed="rId7">
            <a:alphaModFix/>
          </a:blip>
          <a:srcRect b="3282" l="43405" r="1639" t="0"/>
          <a:stretch/>
        </p:blipFill>
        <p:spPr>
          <a:xfrm>
            <a:off x="3801597" y="874689"/>
            <a:ext cx="4002186" cy="2684967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3"/>
          <p:cNvSpPr/>
          <p:nvPr/>
        </p:nvSpPr>
        <p:spPr>
          <a:xfrm>
            <a:off x="261343" y="893982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Discriminant model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3" name="Google Shape;133;p3"/>
          <p:cNvSpPr/>
          <p:nvPr/>
        </p:nvSpPr>
        <p:spPr>
          <a:xfrm>
            <a:off x="3407395" y="898705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Generative model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34" name="Google Shape;134;p3"/>
          <p:cNvPicPr preferRelativeResize="0"/>
          <p:nvPr/>
        </p:nvPicPr>
        <p:blipFill rotWithShape="1">
          <a:blip r:embed="rId8">
            <a:alphaModFix/>
          </a:blip>
          <a:srcRect b="0" l="79335" r="0" t="14995"/>
          <a:stretch/>
        </p:blipFill>
        <p:spPr>
          <a:xfrm>
            <a:off x="5428129" y="4065789"/>
            <a:ext cx="2668910" cy="2545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3"/>
          <p:cNvPicPr preferRelativeResize="0"/>
          <p:nvPr/>
        </p:nvPicPr>
        <p:blipFill rotWithShape="1">
          <a:blip r:embed="rId8">
            <a:alphaModFix/>
          </a:blip>
          <a:srcRect b="27206" l="41406" r="40653" t="15338"/>
          <a:stretch/>
        </p:blipFill>
        <p:spPr>
          <a:xfrm>
            <a:off x="2916158" y="4064794"/>
            <a:ext cx="2442427" cy="181315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3"/>
          <p:cNvSpPr txBox="1"/>
          <p:nvPr/>
        </p:nvSpPr>
        <p:spPr>
          <a:xfrm>
            <a:off x="2464644" y="4308452"/>
            <a:ext cx="1212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+</a:t>
            </a:r>
            <a:endParaRPr/>
          </a:p>
        </p:txBody>
      </p:sp>
      <p:sp>
        <p:nvSpPr>
          <p:cNvPr id="137" name="Google Shape;137;p3"/>
          <p:cNvSpPr txBox="1"/>
          <p:nvPr/>
        </p:nvSpPr>
        <p:spPr>
          <a:xfrm>
            <a:off x="5122262" y="4308452"/>
            <a:ext cx="12123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=</a:t>
            </a:r>
            <a:endParaRPr/>
          </a:p>
        </p:txBody>
      </p:sp>
      <p:sp>
        <p:nvSpPr>
          <p:cNvPr id="138" name="Google Shape;138;p3"/>
          <p:cNvSpPr txBox="1"/>
          <p:nvPr/>
        </p:nvSpPr>
        <p:spPr>
          <a:xfrm>
            <a:off x="2121467" y="165603"/>
            <a:ext cx="6781056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/>
          </a:p>
        </p:txBody>
      </p:sp>
      <p:pic>
        <p:nvPicPr>
          <p:cNvPr id="139" name="Google Shape;139;p3"/>
          <p:cNvPicPr preferRelativeResize="0"/>
          <p:nvPr/>
        </p:nvPicPr>
        <p:blipFill rotWithShape="1">
          <a:blip r:embed="rId9">
            <a:alphaModFix/>
          </a:blip>
          <a:srcRect b="0" l="877" r="31817" t="52307"/>
          <a:stretch/>
        </p:blipFill>
        <p:spPr>
          <a:xfrm>
            <a:off x="8060781" y="2696055"/>
            <a:ext cx="4111051" cy="149966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"/>
          <p:cNvSpPr/>
          <p:nvPr/>
        </p:nvSpPr>
        <p:spPr>
          <a:xfrm>
            <a:off x="261343" y="3937529"/>
            <a:ext cx="7742226" cy="2856653"/>
          </a:xfrm>
          <a:prstGeom prst="roundRect">
            <a:avLst>
              <a:gd fmla="val 1048" name="adj"/>
            </a:avLst>
          </a:prstGeom>
          <a:noFill/>
          <a:ln cap="flat" cmpd="sng" w="9525">
            <a:solidFill>
              <a:srgbClr val="041A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261344" y="836502"/>
            <a:ext cx="7742226" cy="2856653"/>
          </a:xfrm>
          <a:prstGeom prst="roundRect">
            <a:avLst>
              <a:gd fmla="val 1048" name="adj"/>
            </a:avLst>
          </a:prstGeom>
          <a:noFill/>
          <a:ln cap="flat" cmpd="sng" w="9525">
            <a:solidFill>
              <a:srgbClr val="041A3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2" name="Google Shape;142;p3"/>
          <p:cNvPicPr preferRelativeResize="0"/>
          <p:nvPr/>
        </p:nvPicPr>
        <p:blipFill rotWithShape="1">
          <a:blip r:embed="rId10">
            <a:alphaModFix/>
          </a:blip>
          <a:srcRect b="18919" l="74165" r="5999" t="38570"/>
          <a:stretch/>
        </p:blipFill>
        <p:spPr>
          <a:xfrm>
            <a:off x="9293002" y="4303492"/>
            <a:ext cx="1368692" cy="151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3"/>
          <p:cNvPicPr preferRelativeResize="0"/>
          <p:nvPr/>
        </p:nvPicPr>
        <p:blipFill rotWithShape="1">
          <a:blip r:embed="rId11">
            <a:alphaModFix/>
          </a:blip>
          <a:srcRect b="55258" l="53625" r="30624" t="8048"/>
          <a:stretch/>
        </p:blipFill>
        <p:spPr>
          <a:xfrm>
            <a:off x="8122100" y="4512039"/>
            <a:ext cx="1138912" cy="1365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3"/>
          <p:cNvPicPr preferRelativeResize="0"/>
          <p:nvPr/>
        </p:nvPicPr>
        <p:blipFill rotWithShape="1">
          <a:blip r:embed="rId12">
            <a:alphaModFix/>
          </a:blip>
          <a:srcRect b="68343" l="71356" r="0" t="7210"/>
          <a:stretch/>
        </p:blipFill>
        <p:spPr>
          <a:xfrm>
            <a:off x="8314413" y="5889950"/>
            <a:ext cx="2203302" cy="968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3"/>
          <p:cNvSpPr/>
          <p:nvPr/>
        </p:nvSpPr>
        <p:spPr>
          <a:xfrm>
            <a:off x="10310358" y="4718603"/>
            <a:ext cx="2203301" cy="1365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AND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MORE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…</a:t>
            </a:r>
            <a:endParaRPr sz="2400">
              <a:solidFill>
                <a:srgbClr val="041A35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"/>
          <p:cNvSpPr/>
          <p:nvPr/>
        </p:nvSpPr>
        <p:spPr>
          <a:xfrm>
            <a:off x="1866900" y="0"/>
            <a:ext cx="10325100" cy="648732"/>
          </a:xfrm>
          <a:prstGeom prst="rect">
            <a:avLst/>
          </a:prstGeom>
          <a:solidFill>
            <a:srgbClr val="041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1" name="Google Shape;151;p4"/>
          <p:cNvPicPr preferRelativeResize="0"/>
          <p:nvPr/>
        </p:nvPicPr>
        <p:blipFill rotWithShape="1">
          <a:blip r:embed="rId3">
            <a:alphaModFix/>
          </a:blip>
          <a:srcRect b="49194" l="54067" r="0" t="31931"/>
          <a:stretch/>
        </p:blipFill>
        <p:spPr>
          <a:xfrm>
            <a:off x="-5239" y="1979"/>
            <a:ext cx="2203301" cy="64675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4"/>
          <p:cNvSpPr txBox="1"/>
          <p:nvPr/>
        </p:nvSpPr>
        <p:spPr>
          <a:xfrm>
            <a:off x="2121467" y="165603"/>
            <a:ext cx="6781056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О КУРСЕ</a:t>
            </a:r>
            <a:endParaRPr/>
          </a:p>
        </p:txBody>
      </p:sp>
      <p:pic>
        <p:nvPicPr>
          <p:cNvPr id="153" name="Google Shape;153;p4"/>
          <p:cNvPicPr preferRelativeResize="0"/>
          <p:nvPr/>
        </p:nvPicPr>
        <p:blipFill rotWithShape="1">
          <a:blip r:embed="rId3">
            <a:alphaModFix/>
          </a:blip>
          <a:srcRect b="49250" l="51882" r="44345" t="33316"/>
          <a:stretch/>
        </p:blipFill>
        <p:spPr>
          <a:xfrm>
            <a:off x="1701579" y="0"/>
            <a:ext cx="180963" cy="59733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4"/>
          <p:cNvSpPr/>
          <p:nvPr/>
        </p:nvSpPr>
        <p:spPr>
          <a:xfrm>
            <a:off x="898950" y="1439325"/>
            <a:ext cx="3273300" cy="14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лекций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семинаров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домашних заданий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экзамен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5" name="Google Shape;155;p4"/>
          <p:cNvGrpSpPr/>
          <p:nvPr/>
        </p:nvGrpSpPr>
        <p:grpSpPr>
          <a:xfrm>
            <a:off x="551096" y="1504606"/>
            <a:ext cx="280784" cy="269085"/>
            <a:chOff x="6548" y="3015"/>
            <a:chExt cx="408" cy="391"/>
          </a:xfrm>
        </p:grpSpPr>
        <p:sp>
          <p:nvSpPr>
            <p:cNvPr id="156" name="Google Shape;156;p4"/>
            <p:cNvSpPr/>
            <p:nvPr/>
          </p:nvSpPr>
          <p:spPr>
            <a:xfrm>
              <a:off x="6584" y="3015"/>
              <a:ext cx="337" cy="355"/>
            </a:xfrm>
            <a:custGeom>
              <a:rect b="b" l="l" r="r" t="t"/>
              <a:pathLst>
                <a:path extrusionOk="0" h="240" w="228">
                  <a:moveTo>
                    <a:pt x="115" y="240"/>
                  </a:moveTo>
                  <a:cubicBezTo>
                    <a:pt x="111" y="240"/>
                    <a:pt x="109" y="237"/>
                    <a:pt x="109" y="234"/>
                  </a:cubicBezTo>
                  <a:cubicBezTo>
                    <a:pt x="109" y="213"/>
                    <a:pt x="9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96" y="0"/>
                    <a:pt x="108" y="6"/>
                    <a:pt x="114" y="17"/>
                  </a:cubicBezTo>
                  <a:cubicBezTo>
                    <a:pt x="121" y="6"/>
                    <a:pt x="133" y="0"/>
                    <a:pt x="15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6" y="0"/>
                    <a:pt x="228" y="3"/>
                    <a:pt x="228" y="6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201"/>
                    <a:pt x="226" y="204"/>
                    <a:pt x="222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0" y="204"/>
                    <a:pt x="121" y="213"/>
                    <a:pt x="121" y="234"/>
                  </a:cubicBezTo>
                  <a:cubicBezTo>
                    <a:pt x="121" y="237"/>
                    <a:pt x="118" y="240"/>
                    <a:pt x="115" y="240"/>
                  </a:cubicBezTo>
                  <a:close/>
                  <a:moveTo>
                    <a:pt x="12" y="192"/>
                  </a:moveTo>
                  <a:cubicBezTo>
                    <a:pt x="78" y="192"/>
                    <a:pt x="78" y="192"/>
                    <a:pt x="78" y="192"/>
                  </a:cubicBezTo>
                  <a:cubicBezTo>
                    <a:pt x="95" y="192"/>
                    <a:pt x="108" y="198"/>
                    <a:pt x="115" y="209"/>
                  </a:cubicBezTo>
                  <a:cubicBezTo>
                    <a:pt x="121" y="198"/>
                    <a:pt x="133" y="192"/>
                    <a:pt x="150" y="19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30" y="12"/>
                    <a:pt x="120" y="21"/>
                    <a:pt x="120" y="42"/>
                  </a:cubicBezTo>
                  <a:cubicBezTo>
                    <a:pt x="120" y="45"/>
                    <a:pt x="118" y="48"/>
                    <a:pt x="114" y="48"/>
                  </a:cubicBezTo>
                  <a:cubicBezTo>
                    <a:pt x="111" y="48"/>
                    <a:pt x="108" y="45"/>
                    <a:pt x="108" y="42"/>
                  </a:cubicBezTo>
                  <a:cubicBezTo>
                    <a:pt x="108" y="21"/>
                    <a:pt x="99" y="12"/>
                    <a:pt x="7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92"/>
                  </a:ln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6548" y="3051"/>
              <a:ext cx="408" cy="355"/>
            </a:xfrm>
            <a:custGeom>
              <a:rect b="b" l="l" r="r" t="t"/>
              <a:pathLst>
                <a:path extrusionOk="0" h="240" w="276">
                  <a:moveTo>
                    <a:pt x="156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17" y="240"/>
                    <a:pt x="114" y="237"/>
                    <a:pt x="114" y="234"/>
                  </a:cubicBezTo>
                  <a:cubicBezTo>
                    <a:pt x="114" y="207"/>
                    <a:pt x="8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2"/>
                    <a:pt x="3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105" y="192"/>
                    <a:pt x="123" y="206"/>
                    <a:pt x="126" y="228"/>
                  </a:cubicBezTo>
                  <a:cubicBezTo>
                    <a:pt x="151" y="228"/>
                    <a:pt x="151" y="228"/>
                    <a:pt x="151" y="228"/>
                  </a:cubicBezTo>
                  <a:cubicBezTo>
                    <a:pt x="154" y="206"/>
                    <a:pt x="172" y="192"/>
                    <a:pt x="198" y="192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2"/>
                    <a:pt x="264" y="12"/>
                    <a:pt x="264" y="12"/>
                  </a:cubicBezTo>
                  <a:cubicBezTo>
                    <a:pt x="246" y="12"/>
                    <a:pt x="246" y="12"/>
                    <a:pt x="246" y="12"/>
                  </a:cubicBezTo>
                  <a:cubicBezTo>
                    <a:pt x="243" y="12"/>
                    <a:pt x="240" y="9"/>
                    <a:pt x="240" y="6"/>
                  </a:cubicBezTo>
                  <a:cubicBezTo>
                    <a:pt x="240" y="3"/>
                    <a:pt x="243" y="0"/>
                    <a:pt x="246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4" y="0"/>
                    <a:pt x="276" y="3"/>
                    <a:pt x="276" y="6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201"/>
                    <a:pt x="274" y="204"/>
                    <a:pt x="270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88" y="204"/>
                    <a:pt x="162" y="207"/>
                    <a:pt x="162" y="234"/>
                  </a:cubicBezTo>
                  <a:cubicBezTo>
                    <a:pt x="162" y="237"/>
                    <a:pt x="160" y="240"/>
                    <a:pt x="156" y="240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6743" y="3068"/>
              <a:ext cx="18" cy="293"/>
            </a:xfrm>
            <a:custGeom>
              <a:rect b="b" l="l" r="r" t="t"/>
              <a:pathLst>
                <a:path extrusionOk="0" h="198" w="12">
                  <a:moveTo>
                    <a:pt x="6" y="198"/>
                  </a:moveTo>
                  <a:cubicBezTo>
                    <a:pt x="3" y="198"/>
                    <a:pt x="0" y="195"/>
                    <a:pt x="0" y="19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12" y="195"/>
                    <a:pt x="10" y="198"/>
                    <a:pt x="6" y="198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4"/>
          <p:cNvGrpSpPr/>
          <p:nvPr/>
        </p:nvGrpSpPr>
        <p:grpSpPr>
          <a:xfrm>
            <a:off x="539541" y="2655366"/>
            <a:ext cx="255643" cy="275900"/>
            <a:chOff x="570" y="1908"/>
            <a:chExt cx="366" cy="395"/>
          </a:xfrm>
        </p:grpSpPr>
        <p:sp>
          <p:nvSpPr>
            <p:cNvPr id="160" name="Google Shape;160;p4"/>
            <p:cNvSpPr/>
            <p:nvPr/>
          </p:nvSpPr>
          <p:spPr>
            <a:xfrm>
              <a:off x="570" y="1908"/>
              <a:ext cx="366" cy="395"/>
            </a:xfrm>
            <a:custGeom>
              <a:rect b="b" l="l" r="r" t="t"/>
              <a:pathLst>
                <a:path extrusionOk="0" h="264" w="239">
                  <a:moveTo>
                    <a:pt x="233" y="196"/>
                  </a:moveTo>
                  <a:cubicBezTo>
                    <a:pt x="228" y="180"/>
                    <a:pt x="202" y="171"/>
                    <a:pt x="168" y="159"/>
                  </a:cubicBezTo>
                  <a:cubicBezTo>
                    <a:pt x="163" y="157"/>
                    <a:pt x="157" y="155"/>
                    <a:pt x="151" y="153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74" y="119"/>
                    <a:pt x="189" y="96"/>
                    <a:pt x="189" y="69"/>
                  </a:cubicBezTo>
                  <a:cubicBezTo>
                    <a:pt x="189" y="31"/>
                    <a:pt x="158" y="0"/>
                    <a:pt x="120" y="0"/>
                  </a:cubicBezTo>
                  <a:cubicBezTo>
                    <a:pt x="82" y="0"/>
                    <a:pt x="51" y="31"/>
                    <a:pt x="51" y="69"/>
                  </a:cubicBezTo>
                  <a:cubicBezTo>
                    <a:pt x="51" y="96"/>
                    <a:pt x="66" y="119"/>
                    <a:pt x="88" y="131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3" y="155"/>
                    <a:pt x="78" y="156"/>
                    <a:pt x="73" y="158"/>
                  </a:cubicBezTo>
                  <a:cubicBezTo>
                    <a:pt x="40" y="170"/>
                    <a:pt x="12" y="180"/>
                    <a:pt x="7" y="196"/>
                  </a:cubicBezTo>
                  <a:cubicBezTo>
                    <a:pt x="0" y="215"/>
                    <a:pt x="0" y="256"/>
                    <a:pt x="0" y="258"/>
                  </a:cubicBezTo>
                  <a:cubicBezTo>
                    <a:pt x="0" y="262"/>
                    <a:pt x="3" y="264"/>
                    <a:pt x="7" y="264"/>
                  </a:cubicBezTo>
                  <a:cubicBezTo>
                    <a:pt x="233" y="264"/>
                    <a:pt x="233" y="264"/>
                    <a:pt x="233" y="264"/>
                  </a:cubicBezTo>
                  <a:cubicBezTo>
                    <a:pt x="237" y="264"/>
                    <a:pt x="239" y="262"/>
                    <a:pt x="239" y="258"/>
                  </a:cubicBezTo>
                  <a:cubicBezTo>
                    <a:pt x="239" y="256"/>
                    <a:pt x="239" y="215"/>
                    <a:pt x="233" y="196"/>
                  </a:cubicBezTo>
                  <a:close/>
                  <a:moveTo>
                    <a:pt x="63" y="69"/>
                  </a:moveTo>
                  <a:cubicBezTo>
                    <a:pt x="63" y="38"/>
                    <a:pt x="89" y="13"/>
                    <a:pt x="120" y="13"/>
                  </a:cubicBezTo>
                  <a:cubicBezTo>
                    <a:pt x="151" y="13"/>
                    <a:pt x="177" y="38"/>
                    <a:pt x="177" y="69"/>
                  </a:cubicBezTo>
                  <a:cubicBezTo>
                    <a:pt x="177" y="101"/>
                    <a:pt x="151" y="126"/>
                    <a:pt x="120" y="126"/>
                  </a:cubicBezTo>
                  <a:cubicBezTo>
                    <a:pt x="89" y="126"/>
                    <a:pt x="63" y="101"/>
                    <a:pt x="63" y="69"/>
                  </a:cubicBezTo>
                  <a:close/>
                  <a:moveTo>
                    <a:pt x="13" y="252"/>
                  </a:moveTo>
                  <a:cubicBezTo>
                    <a:pt x="13" y="240"/>
                    <a:pt x="14" y="213"/>
                    <a:pt x="18" y="200"/>
                  </a:cubicBezTo>
                  <a:cubicBezTo>
                    <a:pt x="22" y="190"/>
                    <a:pt x="52" y="179"/>
                    <a:pt x="77" y="170"/>
                  </a:cubicBezTo>
                  <a:cubicBezTo>
                    <a:pt x="84" y="168"/>
                    <a:pt x="90" y="165"/>
                    <a:pt x="97" y="163"/>
                  </a:cubicBezTo>
                  <a:cubicBezTo>
                    <a:pt x="99" y="162"/>
                    <a:pt x="101" y="160"/>
                    <a:pt x="101" y="157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7" y="138"/>
                    <a:pt x="113" y="139"/>
                    <a:pt x="120" y="139"/>
                  </a:cubicBezTo>
                  <a:cubicBezTo>
                    <a:pt x="126" y="139"/>
                    <a:pt x="133" y="138"/>
                    <a:pt x="139" y="136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60"/>
                    <a:pt x="140" y="162"/>
                    <a:pt x="143" y="163"/>
                  </a:cubicBezTo>
                  <a:cubicBezTo>
                    <a:pt x="150" y="166"/>
                    <a:pt x="157" y="168"/>
                    <a:pt x="164" y="171"/>
                  </a:cubicBezTo>
                  <a:cubicBezTo>
                    <a:pt x="190" y="180"/>
                    <a:pt x="218" y="190"/>
                    <a:pt x="221" y="200"/>
                  </a:cubicBezTo>
                  <a:cubicBezTo>
                    <a:pt x="225" y="213"/>
                    <a:pt x="226" y="240"/>
                    <a:pt x="227" y="252"/>
                  </a:cubicBezTo>
                  <a:lnTo>
                    <a:pt x="13" y="252"/>
                  </a:ln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745" y="2053"/>
              <a:ext cx="18" cy="20"/>
            </a:xfrm>
            <a:prstGeom prst="ellipse">
              <a:avLst/>
            </a:pr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716" y="1947"/>
              <a:ext cx="76" cy="102"/>
            </a:xfrm>
            <a:custGeom>
              <a:rect b="b" l="l" r="r" t="t"/>
              <a:pathLst>
                <a:path extrusionOk="0" h="68" w="50">
                  <a:moveTo>
                    <a:pt x="25" y="37"/>
                  </a:moveTo>
                  <a:cubicBezTo>
                    <a:pt x="21" y="37"/>
                    <a:pt x="19" y="40"/>
                    <a:pt x="19" y="4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6"/>
                    <a:pt x="21" y="68"/>
                    <a:pt x="25" y="68"/>
                  </a:cubicBezTo>
                  <a:cubicBezTo>
                    <a:pt x="28" y="68"/>
                    <a:pt x="31" y="66"/>
                    <a:pt x="31" y="62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42" y="46"/>
                    <a:pt x="50" y="36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8"/>
                    <a:pt x="3" y="31"/>
                    <a:pt x="6" y="31"/>
                  </a:cubicBezTo>
                  <a:cubicBezTo>
                    <a:pt x="10" y="31"/>
                    <a:pt x="12" y="28"/>
                    <a:pt x="12" y="25"/>
                  </a:cubicBezTo>
                  <a:cubicBezTo>
                    <a:pt x="12" y="18"/>
                    <a:pt x="18" y="12"/>
                    <a:pt x="25" y="12"/>
                  </a:cubicBezTo>
                  <a:cubicBezTo>
                    <a:pt x="32" y="12"/>
                    <a:pt x="37" y="18"/>
                    <a:pt x="37" y="25"/>
                  </a:cubicBezTo>
                  <a:cubicBezTo>
                    <a:pt x="37" y="32"/>
                    <a:pt x="32" y="37"/>
                    <a:pt x="25" y="37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4"/>
          <p:cNvGrpSpPr/>
          <p:nvPr/>
        </p:nvGrpSpPr>
        <p:grpSpPr>
          <a:xfrm>
            <a:off x="520194" y="2285674"/>
            <a:ext cx="314989" cy="275060"/>
            <a:chOff x="3437" y="3023"/>
            <a:chExt cx="426" cy="372"/>
          </a:xfrm>
        </p:grpSpPr>
        <p:sp>
          <p:nvSpPr>
            <p:cNvPr id="164" name="Google Shape;164;p4"/>
            <p:cNvSpPr/>
            <p:nvPr/>
          </p:nvSpPr>
          <p:spPr>
            <a:xfrm>
              <a:off x="3570" y="3071"/>
              <a:ext cx="27" cy="82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3509" y="3159"/>
              <a:ext cx="26" cy="81"/>
            </a:xfrm>
            <a:custGeom>
              <a:rect b="b" l="l" r="r" t="t"/>
              <a:pathLst>
                <a:path extrusionOk="0" h="55" w="17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3755" y="3071"/>
              <a:ext cx="27" cy="82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3755" y="3159"/>
              <a:ext cx="27" cy="81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694" y="3071"/>
              <a:ext cx="26" cy="82"/>
            </a:xfrm>
            <a:custGeom>
              <a:rect b="b" l="l" r="r" t="t"/>
              <a:pathLst>
                <a:path extrusionOk="0" h="55" w="17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632" y="3159"/>
              <a:ext cx="27" cy="81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3498" y="3071"/>
              <a:ext cx="50" cy="82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620" y="3071"/>
              <a:ext cx="51" cy="82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3683" y="3159"/>
              <a:ext cx="50" cy="81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3558" y="3159"/>
              <a:ext cx="51" cy="81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3437" y="3023"/>
              <a:ext cx="426" cy="337"/>
            </a:xfrm>
            <a:custGeom>
              <a:rect b="b" l="l" r="r" t="t"/>
              <a:pathLst>
                <a:path extrusionOk="0" h="228" w="288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3517" y="3378"/>
              <a:ext cx="266" cy="17"/>
            </a:xfrm>
            <a:custGeom>
              <a:rect b="b" l="l" r="r" t="t"/>
              <a:pathLst>
                <a:path extrusionOk="0" h="12" w="18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632" y="3342"/>
              <a:ext cx="18" cy="53"/>
            </a:xfrm>
            <a:custGeom>
              <a:rect b="b" l="l" r="r" t="t"/>
              <a:pathLst>
                <a:path extrusionOk="0" h="36" w="12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632" y="3298"/>
              <a:ext cx="36" cy="35"/>
            </a:xfrm>
            <a:prstGeom prst="ellipse">
              <a:avLst/>
            </a:pr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3446" y="3271"/>
              <a:ext cx="408" cy="18"/>
            </a:xfrm>
            <a:prstGeom prst="rect">
              <a:avLst/>
            </a:pr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9" name="Google Shape;179;p4"/>
          <p:cNvSpPr/>
          <p:nvPr/>
        </p:nvSpPr>
        <p:spPr>
          <a:xfrm>
            <a:off x="884600" y="3689750"/>
            <a:ext cx="3105000" cy="18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дз по 13 баллов:   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78 БАЛЛОВ</a:t>
            </a:r>
            <a:endParaRPr sz="13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      +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устный экзамен:     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26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 БАЛЛОВ</a:t>
            </a:r>
            <a:endParaRPr sz="13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       </a:t>
            </a:r>
            <a:r>
              <a:rPr lang="ru-RU" sz="18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=</a:t>
            </a:r>
            <a:endParaRPr sz="1800"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максимум за курс:</a:t>
            </a:r>
            <a:r>
              <a:rPr lang="ru-RU" sz="130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104 БАЛЛА</a:t>
            </a:r>
            <a:endParaRPr sz="1300">
              <a:solidFill>
                <a:srgbClr val="041A3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Финальная оценка выставляется по формуле: 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floor(relu(#баллов/8 - 2))</a:t>
            </a:r>
            <a:endParaRPr sz="1700">
              <a:solidFill>
                <a:srgbClr val="041A35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4"/>
          <p:cNvGrpSpPr/>
          <p:nvPr/>
        </p:nvGrpSpPr>
        <p:grpSpPr>
          <a:xfrm>
            <a:off x="547794" y="1897106"/>
            <a:ext cx="287385" cy="265177"/>
            <a:chOff x="2403" y="1737"/>
            <a:chExt cx="427" cy="394"/>
          </a:xfrm>
        </p:grpSpPr>
        <p:sp>
          <p:nvSpPr>
            <p:cNvPr id="181" name="Google Shape;181;p4"/>
            <p:cNvSpPr/>
            <p:nvPr/>
          </p:nvSpPr>
          <p:spPr>
            <a:xfrm>
              <a:off x="2403" y="1737"/>
              <a:ext cx="427" cy="394"/>
            </a:xfrm>
            <a:custGeom>
              <a:rect b="b" l="l" r="r" t="t"/>
              <a:pathLst>
                <a:path extrusionOk="0" h="267" w="288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2528" y="1864"/>
              <a:ext cx="133" cy="18"/>
            </a:xfrm>
            <a:custGeom>
              <a:rect b="b" l="l" r="r" t="t"/>
              <a:pathLst>
                <a:path extrusionOk="0" h="12" w="9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2528" y="1917"/>
              <a:ext cx="186" cy="18"/>
            </a:xfrm>
            <a:custGeom>
              <a:rect b="b" l="l" r="r" t="t"/>
              <a:pathLst>
                <a:path extrusionOk="0" h="12" w="126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2528" y="1970"/>
              <a:ext cx="186" cy="18"/>
            </a:xfrm>
            <a:custGeom>
              <a:rect b="b" l="l" r="r" t="t"/>
              <a:pathLst>
                <a:path extrusionOk="0" h="12" w="126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523675" y="4786623"/>
            <a:ext cx="287375" cy="265175"/>
            <a:chOff x="2400" y="1718"/>
            <a:chExt cx="427" cy="428"/>
          </a:xfrm>
        </p:grpSpPr>
        <p:sp>
          <p:nvSpPr>
            <p:cNvPr id="186" name="Google Shape;186;p4"/>
            <p:cNvSpPr/>
            <p:nvPr/>
          </p:nvSpPr>
          <p:spPr>
            <a:xfrm>
              <a:off x="2400" y="1844"/>
              <a:ext cx="427" cy="17"/>
            </a:xfrm>
            <a:custGeom>
              <a:rect b="b" l="l" r="r" t="t"/>
              <a:pathLst>
                <a:path extrusionOk="0" h="12" w="288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9"/>
                    <a:pt x="285" y="12"/>
                    <a:pt x="282" y="12"/>
                  </a:cubicBezTo>
                  <a:close/>
                </a:path>
              </a:pathLst>
            </a:custGeom>
            <a:solidFill>
              <a:srgbClr val="041A35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2400" y="1719"/>
              <a:ext cx="427" cy="427"/>
            </a:xfrm>
            <a:custGeom>
              <a:rect b="b" l="l" r="r" t="t"/>
              <a:pathLst>
                <a:path extrusionOk="0" h="288" w="288">
                  <a:moveTo>
                    <a:pt x="144" y="288"/>
                  </a:moveTo>
                  <a:cubicBezTo>
                    <a:pt x="142" y="288"/>
                    <a:pt x="140" y="287"/>
                    <a:pt x="139" y="285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1"/>
                    <a:pt x="0" y="88"/>
                    <a:pt x="1" y="8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2" y="1"/>
                    <a:pt x="64" y="0"/>
                    <a:pt x="66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4" y="0"/>
                    <a:pt x="226" y="1"/>
                    <a:pt x="227" y="2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8" y="88"/>
                    <a:pt x="288" y="91"/>
                    <a:pt x="287" y="93"/>
                  </a:cubicBezTo>
                  <a:cubicBezTo>
                    <a:pt x="149" y="285"/>
                    <a:pt x="149" y="285"/>
                    <a:pt x="149" y="285"/>
                  </a:cubicBezTo>
                  <a:cubicBezTo>
                    <a:pt x="148" y="287"/>
                    <a:pt x="146" y="288"/>
                    <a:pt x="144" y="288"/>
                  </a:cubicBezTo>
                  <a:close/>
                  <a:moveTo>
                    <a:pt x="13" y="90"/>
                  </a:moveTo>
                  <a:cubicBezTo>
                    <a:pt x="144" y="272"/>
                    <a:pt x="144" y="272"/>
                    <a:pt x="144" y="272"/>
                  </a:cubicBezTo>
                  <a:cubicBezTo>
                    <a:pt x="275" y="90"/>
                    <a:pt x="275" y="90"/>
                    <a:pt x="275" y="90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69" y="12"/>
                    <a:pt x="69" y="12"/>
                    <a:pt x="69" y="12"/>
                  </a:cubicBezTo>
                  <a:lnTo>
                    <a:pt x="13" y="90"/>
                  </a:lnTo>
                  <a:close/>
                </a:path>
              </a:pathLst>
            </a:custGeom>
            <a:solidFill>
              <a:srgbClr val="041A35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2525" y="1718"/>
              <a:ext cx="177" cy="428"/>
            </a:xfrm>
            <a:custGeom>
              <a:rect b="b" l="l" r="r" t="t"/>
              <a:pathLst>
                <a:path extrusionOk="0" h="289" w="120">
                  <a:moveTo>
                    <a:pt x="60" y="289"/>
                  </a:moveTo>
                  <a:cubicBezTo>
                    <a:pt x="57" y="289"/>
                    <a:pt x="55" y="287"/>
                    <a:pt x="54" y="2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89"/>
                    <a:pt x="1" y="88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7" y="0"/>
                    <a:pt x="63" y="0"/>
                    <a:pt x="65" y="4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9"/>
                    <a:pt x="120" y="91"/>
                    <a:pt x="120" y="92"/>
                  </a:cubicBezTo>
                  <a:cubicBezTo>
                    <a:pt x="66" y="284"/>
                    <a:pt x="66" y="284"/>
                    <a:pt x="66" y="284"/>
                  </a:cubicBezTo>
                  <a:cubicBezTo>
                    <a:pt x="65" y="287"/>
                    <a:pt x="63" y="289"/>
                    <a:pt x="60" y="289"/>
                  </a:cubicBezTo>
                  <a:close/>
                  <a:moveTo>
                    <a:pt x="13" y="92"/>
                  </a:moveTo>
                  <a:cubicBezTo>
                    <a:pt x="60" y="261"/>
                    <a:pt x="60" y="261"/>
                    <a:pt x="60" y="261"/>
                  </a:cubicBezTo>
                  <a:cubicBezTo>
                    <a:pt x="108" y="92"/>
                    <a:pt x="108" y="92"/>
                    <a:pt x="108" y="92"/>
                  </a:cubicBezTo>
                  <a:cubicBezTo>
                    <a:pt x="60" y="18"/>
                    <a:pt x="60" y="18"/>
                    <a:pt x="60" y="18"/>
                  </a:cubicBezTo>
                  <a:lnTo>
                    <a:pt x="13" y="92"/>
                  </a:lnTo>
                  <a:close/>
                </a:path>
              </a:pathLst>
            </a:custGeom>
            <a:solidFill>
              <a:srgbClr val="041A35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2488" y="1718"/>
              <a:ext cx="56" cy="143"/>
            </a:xfrm>
            <a:custGeom>
              <a:rect b="b" l="l" r="r" t="t"/>
              <a:pathLst>
                <a:path extrusionOk="0" h="97" w="38">
                  <a:moveTo>
                    <a:pt x="31" y="97"/>
                  </a:moveTo>
                  <a:cubicBezTo>
                    <a:pt x="28" y="97"/>
                    <a:pt x="26" y="95"/>
                    <a:pt x="25" y="9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8" y="92"/>
                    <a:pt x="36" y="96"/>
                    <a:pt x="33" y="97"/>
                  </a:cubicBezTo>
                  <a:cubicBezTo>
                    <a:pt x="32" y="97"/>
                    <a:pt x="32" y="97"/>
                    <a:pt x="31" y="97"/>
                  </a:cubicBezTo>
                  <a:close/>
                </a:path>
              </a:pathLst>
            </a:custGeom>
            <a:solidFill>
              <a:srgbClr val="041A35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2683" y="1718"/>
              <a:ext cx="56" cy="143"/>
            </a:xfrm>
            <a:custGeom>
              <a:rect b="b" l="l" r="r" t="t"/>
              <a:pathLst>
                <a:path extrusionOk="0" h="97" w="38">
                  <a:moveTo>
                    <a:pt x="7" y="97"/>
                  </a:moveTo>
                  <a:cubicBezTo>
                    <a:pt x="6" y="97"/>
                    <a:pt x="6" y="97"/>
                    <a:pt x="5" y="97"/>
                  </a:cubicBezTo>
                  <a:cubicBezTo>
                    <a:pt x="2" y="96"/>
                    <a:pt x="0" y="92"/>
                    <a:pt x="1" y="89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2"/>
                    <a:pt x="30" y="0"/>
                    <a:pt x="33" y="1"/>
                  </a:cubicBezTo>
                  <a:cubicBezTo>
                    <a:pt x="36" y="2"/>
                    <a:pt x="38" y="5"/>
                    <a:pt x="37" y="8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12" y="95"/>
                    <a:pt x="10" y="97"/>
                    <a:pt x="7" y="97"/>
                  </a:cubicBezTo>
                  <a:close/>
                </a:path>
              </a:pathLst>
            </a:custGeom>
            <a:solidFill>
              <a:srgbClr val="041A35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91" name="Google Shape;191;p4"/>
          <p:cNvGraphicFramePr/>
          <p:nvPr/>
        </p:nvGraphicFramePr>
        <p:xfrm>
          <a:off x="4312224" y="93376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{85850DEF-275C-4A7F-8C00-A23EA184C444}</a:tableStyleId>
              </a:tblPr>
              <a:tblGrid>
                <a:gridCol w="394050"/>
                <a:gridCol w="7220825"/>
              </a:tblGrid>
              <a:tr h="4293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ru-RU" sz="1300" u="none" cap="none" strike="noStrike">
                          <a:solidFill>
                            <a:srgbClr val="041A35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№</a:t>
                      </a:r>
                      <a:endParaRPr sz="1500">
                        <a:solidFill>
                          <a:srgbClr val="041A35"/>
                        </a:solidFill>
                        <a:latin typeface="Arial Black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ru-RU" sz="1600">
                          <a:solidFill>
                            <a:srgbClr val="041A35"/>
                          </a:solidFill>
                          <a:latin typeface="Arial Black"/>
                          <a:ea typeface="Arial Black"/>
                          <a:cs typeface="Arial Black"/>
                          <a:sym typeface="Arial Black"/>
                        </a:rPr>
                        <a:t>ТЕМА ЛЕКЦИИ</a:t>
                      </a:r>
                      <a:endParaRPr sz="1800">
                        <a:solidFill>
                          <a:srgbClr val="041A35"/>
                        </a:solidFill>
                        <a:latin typeface="Arial Black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2576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Логистика. Мотивация. Задача минимизации дивергенций. Авторегрессионное моделирование.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Авторегрессионные модели (WaveNet, PixelCNN, PixelSnail). Основы байесовского вывода. Модели скрытых переменных.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Вариационная нижняя оценка (ELBO). EM-алгоритм, амортизированный вывод. Градиент ELBO, репараметризация.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Вариационный автокодировщик (VAE). Коллапс апостериорного распределения VAE. Техники ослабления декодера. Importance Sampling VAE.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8D8D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Модели нормализующих потоков. Прямая и обратная KL дивергенции. Остаточные потоки (Planar/Sylvester flows). Линейные потоки (Glow).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518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Авторегрессионные потоки (MAF/IAF/RealNVP). Теорема об операции над ELBO.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Оптимальное априорного распределение в VAE (VampPrior, flow-based prior). Потоки в апостериорном и априорном распределении VAE. Равномерная и вариационная деквантизации.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Задача распутывания представлений (beta-VAE, DIP-VAE). Неявные генеративные модели без оценки правдоподобия.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Модель генеративных состязательных сетей (GAN). Проблемы GAN (vanishing gradients, mode collapse). KL дивергенция vs JS дивергенция. Adversarial Variational Bayes.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153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Топологические особенности обучения GAN моделей. Расстояние Вассерштейна. Wasserstein GAN. Липшицевость и дуальность Кантторовича-Рубинштейна. Gradient penalty. Spectral Normalization.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Вариационная минимизация f-дивергенций. Оценивания качества likelihood-free моделей (Inception score, FID, Precision-Recall).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5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Разбор конкретных GAN моделей (Self-attention GAN, BigGAN, Progressive Growing GAN, StyleGAN, truncation trick). Neural ODE. Непрерывные во времени нормализационные потоки.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66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13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VAE с дискретным скрытым пространством (Gumbel-Softmax трюк, VQ-VAE, VQ-VAE-2, DALL-E).</a:t>
                      </a:r>
                      <a:endParaRPr sz="11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19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highlight>
                            <a:srgbClr val="FFFFFF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Диффузионные модели.</a:t>
                      </a:r>
                      <a:endParaRPr sz="1100">
                        <a:highlight>
                          <a:srgbClr val="FFFFFF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92" name="Google Shape;192;p4"/>
          <p:cNvSpPr/>
          <p:nvPr/>
        </p:nvSpPr>
        <p:spPr>
          <a:xfrm>
            <a:off x="459175" y="933738"/>
            <a:ext cx="36558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СТРУКТУРА КУРСА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3" name="Google Shape;193;p4"/>
          <p:cNvGrpSpPr/>
          <p:nvPr/>
        </p:nvGrpSpPr>
        <p:grpSpPr>
          <a:xfrm>
            <a:off x="523681" y="4287981"/>
            <a:ext cx="287358" cy="265059"/>
            <a:chOff x="2403" y="1737"/>
            <a:chExt cx="427" cy="394"/>
          </a:xfrm>
        </p:grpSpPr>
        <p:sp>
          <p:nvSpPr>
            <p:cNvPr id="194" name="Google Shape;194;p4"/>
            <p:cNvSpPr/>
            <p:nvPr/>
          </p:nvSpPr>
          <p:spPr>
            <a:xfrm>
              <a:off x="2403" y="1737"/>
              <a:ext cx="427" cy="394"/>
            </a:xfrm>
            <a:custGeom>
              <a:rect b="b" l="l" r="r" t="t"/>
              <a:pathLst>
                <a:path extrusionOk="0" h="267" w="288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2528" y="1864"/>
              <a:ext cx="133" cy="18"/>
            </a:xfrm>
            <a:custGeom>
              <a:rect b="b" l="l" r="r" t="t"/>
              <a:pathLst>
                <a:path extrusionOk="0" h="12" w="9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2528" y="1917"/>
              <a:ext cx="186" cy="18"/>
            </a:xfrm>
            <a:custGeom>
              <a:rect b="b" l="l" r="r" t="t"/>
              <a:pathLst>
                <a:path extrusionOk="0" h="12" w="126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2528" y="1970"/>
              <a:ext cx="186" cy="18"/>
            </a:xfrm>
            <a:custGeom>
              <a:rect b="b" l="l" r="r" t="t"/>
              <a:pathLst>
                <a:path extrusionOk="0" h="12" w="126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4"/>
          <p:cNvGrpSpPr/>
          <p:nvPr/>
        </p:nvGrpSpPr>
        <p:grpSpPr>
          <a:xfrm>
            <a:off x="509782" y="3689749"/>
            <a:ext cx="315166" cy="275067"/>
            <a:chOff x="3437" y="3023"/>
            <a:chExt cx="426" cy="372"/>
          </a:xfrm>
        </p:grpSpPr>
        <p:sp>
          <p:nvSpPr>
            <p:cNvPr id="199" name="Google Shape;199;p4"/>
            <p:cNvSpPr/>
            <p:nvPr/>
          </p:nvSpPr>
          <p:spPr>
            <a:xfrm>
              <a:off x="3570" y="3071"/>
              <a:ext cx="27" cy="82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509" y="3159"/>
              <a:ext cx="26" cy="81"/>
            </a:xfrm>
            <a:custGeom>
              <a:rect b="b" l="l" r="r" t="t"/>
              <a:pathLst>
                <a:path extrusionOk="0" h="55" w="17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755" y="3071"/>
              <a:ext cx="27" cy="82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755" y="3159"/>
              <a:ext cx="27" cy="81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694" y="3071"/>
              <a:ext cx="26" cy="82"/>
            </a:xfrm>
            <a:custGeom>
              <a:rect b="b" l="l" r="r" t="t"/>
              <a:pathLst>
                <a:path extrusionOk="0" h="55" w="17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32" y="3159"/>
              <a:ext cx="27" cy="81"/>
            </a:xfrm>
            <a:custGeom>
              <a:rect b="b" l="l" r="r" t="t"/>
              <a:pathLst>
                <a:path extrusionOk="0" h="55" w="18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498" y="3071"/>
              <a:ext cx="50" cy="82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620" y="3071"/>
              <a:ext cx="51" cy="82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683" y="3159"/>
              <a:ext cx="50" cy="81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558" y="3159"/>
              <a:ext cx="51" cy="81"/>
            </a:xfrm>
            <a:custGeom>
              <a:rect b="b" l="l" r="r" t="t"/>
              <a:pathLst>
                <a:path extrusionOk="0" h="55" w="34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437" y="3023"/>
              <a:ext cx="426" cy="337"/>
            </a:xfrm>
            <a:custGeom>
              <a:rect b="b" l="l" r="r" t="t"/>
              <a:pathLst>
                <a:path extrusionOk="0" h="228" w="288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517" y="3378"/>
              <a:ext cx="266" cy="17"/>
            </a:xfrm>
            <a:custGeom>
              <a:rect b="b" l="l" r="r" t="t"/>
              <a:pathLst>
                <a:path extrusionOk="0" h="12" w="18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3632" y="3342"/>
              <a:ext cx="18" cy="53"/>
            </a:xfrm>
            <a:custGeom>
              <a:rect b="b" l="l" r="r" t="t"/>
              <a:pathLst>
                <a:path extrusionOk="0" h="36" w="12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632" y="3298"/>
              <a:ext cx="0" cy="0"/>
            </a:xfrm>
            <a:prstGeom prst="ellipse">
              <a:avLst/>
            </a:pr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3446" y="3271"/>
              <a:ext cx="300" cy="0"/>
            </a:xfrm>
            <a:prstGeom prst="rect">
              <a:avLst/>
            </a:prstGeom>
            <a:solidFill>
              <a:srgbClr val="001A34"/>
            </a:solidFill>
            <a:ln>
              <a:noFill/>
            </a:ln>
          </p:spPr>
          <p:txBody>
            <a:bodyPr anchorCtr="0" anchor="t" bIns="45700" lIns="91400" spcFirstLastPara="1" rIns="91400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" name="Google Shape;214;p4"/>
          <p:cNvSpPr/>
          <p:nvPr/>
        </p:nvSpPr>
        <p:spPr>
          <a:xfrm>
            <a:off x="453625" y="3167700"/>
            <a:ext cx="36669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КАК ФОРМИРУЕТСЯ ОЦЕНКА?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"/>
          <p:cNvSpPr/>
          <p:nvPr/>
        </p:nvSpPr>
        <p:spPr>
          <a:xfrm>
            <a:off x="1866900" y="0"/>
            <a:ext cx="10325100" cy="648732"/>
          </a:xfrm>
          <a:prstGeom prst="rect">
            <a:avLst/>
          </a:prstGeom>
          <a:solidFill>
            <a:srgbClr val="041A3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p5"/>
          <p:cNvPicPr preferRelativeResize="0"/>
          <p:nvPr/>
        </p:nvPicPr>
        <p:blipFill rotWithShape="1">
          <a:blip r:embed="rId3">
            <a:alphaModFix/>
          </a:blip>
          <a:srcRect b="49194" l="54067" r="0" t="31931"/>
          <a:stretch/>
        </p:blipFill>
        <p:spPr>
          <a:xfrm>
            <a:off x="-5239" y="1979"/>
            <a:ext cx="2203301" cy="646753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5"/>
          <p:cNvSpPr txBox="1"/>
          <p:nvPr/>
        </p:nvSpPr>
        <p:spPr>
          <a:xfrm>
            <a:off x="2121467" y="165603"/>
            <a:ext cx="6781056" cy="4247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И ЕЩЁ..</a:t>
            </a:r>
            <a:endParaRPr/>
          </a:p>
        </p:txBody>
      </p:sp>
      <p:pic>
        <p:nvPicPr>
          <p:cNvPr id="222" name="Google Shape;222;p5"/>
          <p:cNvPicPr preferRelativeResize="0"/>
          <p:nvPr/>
        </p:nvPicPr>
        <p:blipFill rotWithShape="1">
          <a:blip r:embed="rId3">
            <a:alphaModFix/>
          </a:blip>
          <a:srcRect b="49250" l="51882" r="44345" t="33316"/>
          <a:stretch/>
        </p:blipFill>
        <p:spPr>
          <a:xfrm>
            <a:off x="1701579" y="0"/>
            <a:ext cx="180963" cy="59733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5"/>
          <p:cNvSpPr/>
          <p:nvPr/>
        </p:nvSpPr>
        <p:spPr>
          <a:xfrm>
            <a:off x="374705" y="1483910"/>
            <a:ext cx="34842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6670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Теория вероятностей,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Статистика,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Машинное обучение,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2857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Основы глубокого обучения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5"/>
          <p:cNvSpPr/>
          <p:nvPr/>
        </p:nvSpPr>
        <p:spPr>
          <a:xfrm>
            <a:off x="260425" y="3323225"/>
            <a:ext cx="5274000" cy="11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математически нагружен.</a:t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постоянно развивается.</a:t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Любой фидбек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особенно негативный,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приветствуется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!</a:t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5"/>
          <p:cNvSpPr/>
          <p:nvPr/>
        </p:nvSpPr>
        <p:spPr>
          <a:xfrm>
            <a:off x="374700" y="1046800"/>
            <a:ext cx="52263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ЧТО НУЖНО ЗНАТЬ ДЛЯ СТАРТА КУРСА?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6" name="Google Shape;226;p5"/>
          <p:cNvSpPr/>
          <p:nvPr/>
        </p:nvSpPr>
        <p:spPr>
          <a:xfrm>
            <a:off x="374725" y="2886125"/>
            <a:ext cx="52740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КЛЮЧЕВЫЕ МОМЕНТЫ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descr="A close up of a logo&#10;&#10;Description automatically generated" id="227" name="Google Shape;227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44326" y="4219324"/>
            <a:ext cx="208549" cy="20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5"/>
          <p:cNvPicPr preferRelativeResize="0"/>
          <p:nvPr/>
        </p:nvPicPr>
        <p:blipFill rotWithShape="1">
          <a:blip r:embed="rId5">
            <a:alphaModFix/>
          </a:blip>
          <a:srcRect b="43049" l="18410" r="10672" t="10967"/>
          <a:stretch/>
        </p:blipFill>
        <p:spPr>
          <a:xfrm>
            <a:off x="6200225" y="3297000"/>
            <a:ext cx="1398900" cy="1360200"/>
          </a:xfrm>
          <a:prstGeom prst="teardrop">
            <a:avLst>
              <a:gd fmla="val 69676" name="adj"/>
            </a:avLst>
          </a:prstGeom>
          <a:noFill/>
          <a:ln>
            <a:noFill/>
          </a:ln>
        </p:spPr>
      </p:pic>
      <p:pic>
        <p:nvPicPr>
          <p:cNvPr id="229" name="Google Shape;229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599123" y="3827609"/>
            <a:ext cx="298987" cy="29898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"/>
          <p:cNvSpPr/>
          <p:nvPr/>
        </p:nvSpPr>
        <p:spPr>
          <a:xfrm>
            <a:off x="7599122" y="3297766"/>
            <a:ext cx="38007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лектор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5"/>
          <p:cNvSpPr/>
          <p:nvPr/>
        </p:nvSpPr>
        <p:spPr>
          <a:xfrm>
            <a:off x="7865893" y="3827597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telegram: @roman_isachenko</a:t>
            </a:r>
            <a:endParaRPr sz="1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e-mail: roman.isachenko@phystech.edu</a:t>
            </a:r>
            <a:endParaRPr sz="130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"/>
          <p:cNvSpPr txBox="1"/>
          <p:nvPr/>
        </p:nvSpPr>
        <p:spPr>
          <a:xfrm>
            <a:off x="3858900" y="5190400"/>
            <a:ext cx="4048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1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ДО ВСТРЕЧИ НА КУРСЕ!</a:t>
            </a:r>
            <a:endParaRPr sz="2100">
              <a:solidFill>
                <a:srgbClr val="041A35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3" name="Google Shape;233;p5"/>
          <p:cNvSpPr txBox="1"/>
          <p:nvPr/>
        </p:nvSpPr>
        <p:spPr>
          <a:xfrm>
            <a:off x="6171650" y="1511550"/>
            <a:ext cx="38007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Repo</a:t>
            </a:r>
            <a:r>
              <a:rPr lang="ru-RU"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ru-RU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7"/>
              </a:rPr>
              <a:t>https://github.com/r-isachenko/2022-DGM-Ozon-course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 </a:t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F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eedback:</a:t>
            </a:r>
            <a:r>
              <a:rPr lang="ru-RU" sz="1300">
                <a:solidFill>
                  <a:srgbClr val="041A35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8"/>
              </a:rPr>
              <a:t>https://forms.gle/NuWQsSNMepEurPrB7</a:t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Ч</a:t>
            </a:r>
            <a:r>
              <a:rPr lang="ru-RU" sz="13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ат курса: </a:t>
            </a:r>
            <a:r>
              <a:rPr lang="ru-RU" sz="13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9"/>
              </a:rPr>
              <a:t>https://t.me/+4x9DgnTaYSU1NTZi</a:t>
            </a:r>
            <a:r>
              <a:rPr lang="ru-RU" sz="130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30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4" name="Google Shape;234;p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837000" y="1454000"/>
            <a:ext cx="1656200" cy="165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5"/>
          <p:cNvSpPr/>
          <p:nvPr/>
        </p:nvSpPr>
        <p:spPr>
          <a:xfrm>
            <a:off x="6200225" y="1046800"/>
            <a:ext cx="5226300" cy="4371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>
                <a:solidFill>
                  <a:srgbClr val="041A35"/>
                </a:solidFill>
                <a:latin typeface="Arial Black"/>
                <a:ea typeface="Arial Black"/>
                <a:cs typeface="Arial Black"/>
                <a:sym typeface="Arial Black"/>
              </a:rPr>
              <a:t>ССЫЛКИ:</a:t>
            </a:r>
            <a:endParaRPr sz="16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2021-01-27T12:15:32Z</dcterms:created>
  <dc:creator>Рудавина Варвара</dc:creator>
</cp:coreProperties>
</file>